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0" r:id="rId4"/>
    <p:sldId id="258" r:id="rId5"/>
    <p:sldId id="259" r:id="rId6"/>
    <p:sldId id="261" r:id="rId7"/>
    <p:sldId id="262" r:id="rId8"/>
    <p:sldId id="263" r:id="rId9"/>
    <p:sldId id="264" r:id="rId10"/>
    <p:sldId id="265" r:id="rId11"/>
    <p:sldId id="27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юбовь" initials="Л" lastIdx="1" clrIdx="0">
    <p:extLst>
      <p:ext uri="{19B8F6BF-5375-455C-9EA6-DF929625EA0E}">
        <p15:presenceInfo xmlns:p15="http://schemas.microsoft.com/office/powerpoint/2012/main" xmlns="" userId="Любов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102" d="100"/>
          <a:sy n="102" d="100"/>
        </p:scale>
        <p:origin x="-2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48464-2C99-42AE-9E42-BF5AE727952A}" type="datetimeFigureOut">
              <a:rPr lang="ru-RU" smtClean="0"/>
              <a:pPr/>
              <a:t>16.04.2020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8314A-C993-47AC-9D27-9438149AAA67}" type="slidenum">
              <a:rPr lang="ru-RU" smtClean="0"/>
              <a:pPr/>
              <a:t>‹#›</a:t>
            </a:fld>
            <a:endParaRPr lang="ru-RU"/>
          </a:p>
        </p:txBody>
      </p:sp>
    </p:spTree>
    <p:extLst>
      <p:ext uri="{BB962C8B-B14F-4D97-AF65-F5344CB8AC3E}">
        <p14:creationId xmlns:p14="http://schemas.microsoft.com/office/powerpoint/2010/main" xmlns="" val="346752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B98314A-C993-47AC-9D27-9438149AAA67}" type="slidenum">
              <a:rPr lang="ru-RU" smtClean="0"/>
              <a:pPr/>
              <a:t>1</a:t>
            </a:fld>
            <a:endParaRPr lang="ru-RU"/>
          </a:p>
        </p:txBody>
      </p:sp>
    </p:spTree>
    <p:extLst>
      <p:ext uri="{BB962C8B-B14F-4D97-AF65-F5344CB8AC3E}">
        <p14:creationId xmlns:p14="http://schemas.microsoft.com/office/powerpoint/2010/main" xmlns="" val="262453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44848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60994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264181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221491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175972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87723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79566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228041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75051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118551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48D9E2D-842B-4D3D-9147-56A2B9BD583D}"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328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20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D9E2D-842B-4D3D-9147-56A2B9BD583D}" type="datetimeFigureOut">
              <a:rPr lang="ru-RU" smtClean="0"/>
              <a:pPr/>
              <a:t>16.04.2020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C43EA-46F7-4A9F-ACBE-67F11C0EA480}" type="slidenum">
              <a:rPr lang="ru-RU" smtClean="0"/>
              <a:pPr/>
              <a:t>‹#›</a:t>
            </a:fld>
            <a:endParaRPr lang="ru-RU"/>
          </a:p>
        </p:txBody>
      </p:sp>
    </p:spTree>
    <p:extLst>
      <p:ext uri="{BB962C8B-B14F-4D97-AF65-F5344CB8AC3E}">
        <p14:creationId xmlns:p14="http://schemas.microsoft.com/office/powerpoint/2010/main" xmlns="" val="297918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58008" y="149289"/>
            <a:ext cx="7091265" cy="151156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prstTxWarp prst="textPlain">
              <a:avLst>
                <a:gd name="adj" fmla="val 50313"/>
              </a:avLst>
            </a:prstTxWarp>
            <a:normAutofit fontScale="90000"/>
          </a:bodyPr>
          <a:lstStyle/>
          <a:p>
            <a:pPr algn="l"/>
            <a:r>
              <a:rPr lang="ru-RU" sz="4000" b="1" i="1" dirty="0" smtClean="0">
                <a:solidFill>
                  <a:srgbClr val="C00000"/>
                </a:solidFill>
                <a:latin typeface="Bookman Old Style" pitchFamily="18" charset="0"/>
                <a:cs typeface="Times New Roman" panose="02020603050405020304" pitchFamily="18" charset="0"/>
              </a:rPr>
              <a:t>МЫ ПОМНИМ! </a:t>
            </a:r>
            <a:br>
              <a:rPr lang="ru-RU" sz="4000" b="1" i="1" dirty="0" smtClean="0">
                <a:solidFill>
                  <a:srgbClr val="C00000"/>
                </a:solidFill>
                <a:latin typeface="Bookman Old Style" pitchFamily="18" charset="0"/>
                <a:cs typeface="Times New Roman" panose="02020603050405020304" pitchFamily="18" charset="0"/>
              </a:rPr>
            </a:br>
            <a:r>
              <a:rPr lang="ru-RU" sz="4000" b="1" i="1" dirty="0" smtClean="0">
                <a:solidFill>
                  <a:srgbClr val="C00000"/>
                </a:solidFill>
                <a:latin typeface="Bookman Old Style" pitchFamily="18" charset="0"/>
                <a:cs typeface="Times New Roman" panose="02020603050405020304" pitchFamily="18" charset="0"/>
              </a:rPr>
              <a:t>МЫ ГОРДИМСЯ!</a:t>
            </a:r>
            <a:br>
              <a:rPr lang="ru-RU" sz="4000" b="1" i="1" dirty="0" smtClean="0">
                <a:solidFill>
                  <a:srgbClr val="C00000"/>
                </a:solidFill>
                <a:latin typeface="Bookman Old Style" pitchFamily="18" charset="0"/>
                <a:cs typeface="Times New Roman" panose="02020603050405020304" pitchFamily="18" charset="0"/>
              </a:rPr>
            </a:br>
            <a:r>
              <a:rPr lang="ru-RU" sz="4000" b="1" i="1" dirty="0" smtClean="0">
                <a:solidFill>
                  <a:srgbClr val="C00000"/>
                </a:solidFill>
                <a:latin typeface="Bookman Old Style" pitchFamily="18" charset="0"/>
                <a:cs typeface="Times New Roman" panose="02020603050405020304" pitchFamily="18" charset="0"/>
              </a:rPr>
              <a:t>МЫ НЕ ЗАБУДЕМ!</a:t>
            </a:r>
            <a:endParaRPr lang="ru-RU" sz="4000" b="1" i="1" dirty="0">
              <a:solidFill>
                <a:srgbClr val="C00000"/>
              </a:solidFill>
              <a:latin typeface="Bookman Old Style" pitchFamily="18" charset="0"/>
              <a:cs typeface="Times New Roman" panose="02020603050405020304" pitchFamily="18" charset="0"/>
            </a:endParaRPr>
          </a:p>
        </p:txBody>
      </p:sp>
      <p:sp>
        <p:nvSpPr>
          <p:cNvPr id="3" name="Подзаголовок 2"/>
          <p:cNvSpPr>
            <a:spLocks noGrp="1"/>
          </p:cNvSpPr>
          <p:nvPr>
            <p:ph type="subTitle" idx="1"/>
          </p:nvPr>
        </p:nvSpPr>
        <p:spPr>
          <a:xfrm>
            <a:off x="5178490" y="1679509"/>
            <a:ext cx="6830007" cy="4940231"/>
          </a:xfrm>
        </p:spPr>
        <p:txBody>
          <a:bodyPr>
            <a:normAutofit/>
          </a:bodyPr>
          <a:lstStyle/>
          <a:p>
            <a:pPr algn="l"/>
            <a:r>
              <a:rPr lang="ru-RU" sz="3600" b="1" i="1" dirty="0" smtClean="0">
                <a:solidFill>
                  <a:srgbClr val="002060"/>
                </a:solidFill>
                <a:latin typeface="Bookman Old Style" pitchFamily="18" charset="0"/>
              </a:rPr>
              <a:t>Мемориалы и памятники </a:t>
            </a:r>
            <a:endParaRPr lang="ru-RU" sz="3600" b="1" i="1" dirty="0" smtClean="0">
              <a:solidFill>
                <a:srgbClr val="002060"/>
              </a:solidFill>
              <a:latin typeface="Bookman Old Style" pitchFamily="18" charset="0"/>
            </a:endParaRPr>
          </a:p>
          <a:p>
            <a:pPr algn="l"/>
            <a:r>
              <a:rPr lang="ru-RU" sz="3600" b="1" i="1" dirty="0" smtClean="0">
                <a:solidFill>
                  <a:srgbClr val="002060"/>
                </a:solidFill>
                <a:latin typeface="Bookman Old Style" pitchFamily="18" charset="0"/>
              </a:rPr>
              <a:t>Великой </a:t>
            </a:r>
          </a:p>
          <a:p>
            <a:pPr algn="l"/>
            <a:r>
              <a:rPr lang="ru-RU" sz="3600" b="1" i="1" dirty="0" smtClean="0">
                <a:solidFill>
                  <a:srgbClr val="002060"/>
                </a:solidFill>
                <a:latin typeface="Bookman Old Style" pitchFamily="18" charset="0"/>
              </a:rPr>
              <a:t>        Отечественной </a:t>
            </a:r>
          </a:p>
          <a:p>
            <a:pPr algn="l"/>
            <a:r>
              <a:rPr lang="ru-RU" sz="3600" b="1" i="1" dirty="0" smtClean="0">
                <a:solidFill>
                  <a:srgbClr val="002060"/>
                </a:solidFill>
                <a:latin typeface="Bookman Old Style" pitchFamily="18" charset="0"/>
              </a:rPr>
              <a:t>                              Войны</a:t>
            </a:r>
            <a:endParaRPr lang="ru-RU" sz="3600" b="1" i="1" dirty="0" smtClean="0">
              <a:solidFill>
                <a:srgbClr val="002060"/>
              </a:solidFill>
              <a:latin typeface="Bookman Old Style" pitchFamily="18" charset="0"/>
            </a:endParaRPr>
          </a:p>
          <a:p>
            <a:pPr algn="l"/>
            <a:r>
              <a:rPr lang="ru-RU" sz="3600" b="1" i="1" dirty="0" smtClean="0">
                <a:solidFill>
                  <a:srgbClr val="002060"/>
                </a:solidFill>
                <a:latin typeface="Bookman Old Style" pitchFamily="18" charset="0"/>
              </a:rPr>
              <a:t>    города Новомосковска</a:t>
            </a:r>
            <a:endParaRPr lang="ru-RU" sz="2200" b="1" i="1" dirty="0" smtClean="0">
              <a:solidFill>
                <a:schemeClr val="tx2">
                  <a:lumMod val="50000"/>
                </a:schemeClr>
              </a:solidFill>
              <a:latin typeface="Times New Roman" pitchFamily="18" charset="0"/>
              <a:cs typeface="Times New Roman" pitchFamily="18" charset="0"/>
            </a:endParaRPr>
          </a:p>
          <a:p>
            <a:pPr algn="l"/>
            <a:endParaRPr lang="ru-RU" sz="2200" b="1" i="1" dirty="0" smtClean="0">
              <a:solidFill>
                <a:schemeClr val="tx2">
                  <a:lumMod val="50000"/>
                </a:schemeClr>
              </a:solidFill>
              <a:latin typeface="Times New Roman" pitchFamily="18" charset="0"/>
              <a:cs typeface="Times New Roman" pitchFamily="18" charset="0"/>
            </a:endParaRPr>
          </a:p>
          <a:p>
            <a:pPr algn="r"/>
            <a:r>
              <a:rPr lang="ru-RU" sz="2200" b="1" i="1" dirty="0" smtClean="0">
                <a:solidFill>
                  <a:schemeClr val="tx2">
                    <a:lumMod val="50000"/>
                  </a:schemeClr>
                </a:solidFill>
                <a:latin typeface="Times New Roman" pitchFamily="18" charset="0"/>
                <a:cs typeface="Times New Roman" pitchFamily="18" charset="0"/>
              </a:rPr>
              <a:t>составила :Архипова Л.Н</a:t>
            </a:r>
            <a:r>
              <a:rPr lang="ru-RU" sz="2200" dirty="0" smtClean="0"/>
              <a:t>.</a:t>
            </a:r>
            <a:endParaRPr lang="ru-RU" sz="2200" b="1" i="1" dirty="0" smtClean="0">
              <a:solidFill>
                <a:schemeClr val="tx2">
                  <a:lumMod val="50000"/>
                </a:schemeClr>
              </a:solidFill>
              <a:latin typeface="Times New Roman" pitchFamily="18" charset="0"/>
              <a:cs typeface="Times New Roman" pitchFamily="18" charset="0"/>
            </a:endParaRPr>
          </a:p>
          <a:p>
            <a:pPr algn="r"/>
            <a:r>
              <a:rPr lang="ru-RU" sz="2200" b="1" i="1" dirty="0" smtClean="0">
                <a:solidFill>
                  <a:schemeClr val="tx2">
                    <a:lumMod val="50000"/>
                  </a:schemeClr>
                </a:solidFill>
                <a:latin typeface="Times New Roman" pitchFamily="18" charset="0"/>
                <a:cs typeface="Times New Roman" pitchFamily="18" charset="0"/>
              </a:rPr>
              <a:t>воспитатель МБДОУ </a:t>
            </a:r>
          </a:p>
          <a:p>
            <a:pPr algn="r"/>
            <a:r>
              <a:rPr lang="ru-RU" sz="2200" b="1" i="1" dirty="0" smtClean="0">
                <a:solidFill>
                  <a:schemeClr val="tx2">
                    <a:lumMod val="50000"/>
                  </a:schemeClr>
                </a:solidFill>
                <a:latin typeface="Times New Roman" pitchFamily="18" charset="0"/>
                <a:cs typeface="Times New Roman" pitchFamily="18" charset="0"/>
              </a:rPr>
              <a:t>«Детский сад №44 «Звездочки»</a:t>
            </a:r>
            <a:endParaRPr lang="ru-RU" sz="2200" b="1" i="1" dirty="0" smtClean="0">
              <a:solidFill>
                <a:schemeClr val="tx2">
                  <a:lumMod val="50000"/>
                </a:schemeClr>
              </a:solidFill>
              <a:latin typeface="Times New Roman" pitchFamily="18" charset="0"/>
              <a:cs typeface="Times New Roman" pitchFamily="18" charset="0"/>
            </a:endParaRPr>
          </a:p>
        </p:txBody>
      </p:sp>
      <p:pic>
        <p:nvPicPr>
          <p:cNvPr id="6" name="Picture 29"/>
          <p:cNvPicPr>
            <a:picLocks noChangeAspect="1" noChangeArrowheads="1"/>
          </p:cNvPicPr>
          <p:nvPr/>
        </p:nvPicPr>
        <p:blipFill>
          <a:blip r:embed="rId4"/>
          <a:srcRect/>
          <a:stretch>
            <a:fillRect/>
          </a:stretch>
        </p:blipFill>
        <p:spPr bwMode="auto">
          <a:xfrm>
            <a:off x="111967" y="1834577"/>
            <a:ext cx="4963886" cy="3075142"/>
          </a:xfrm>
          <a:prstGeom prst="rect">
            <a:avLst/>
          </a:prstGeom>
          <a:noFill/>
          <a:ln w="38100" cmpd="sng">
            <a:solidFill>
              <a:srgbClr val="0070C0"/>
            </a:solidFill>
            <a:miter lim="800000"/>
            <a:headEnd/>
            <a:tailEnd/>
          </a:ln>
          <a:effectLst/>
        </p:spPr>
      </p:pic>
      <p:pic>
        <p:nvPicPr>
          <p:cNvPr id="7" name="Picture 28" descr=" "/>
          <p:cNvPicPr>
            <a:picLocks noChangeAspect="1" noChangeArrowheads="1"/>
          </p:cNvPicPr>
          <p:nvPr/>
        </p:nvPicPr>
        <p:blipFill>
          <a:blip r:embed="rId5"/>
          <a:srcRect/>
          <a:stretch>
            <a:fillRect/>
          </a:stretch>
        </p:blipFill>
        <p:spPr bwMode="auto">
          <a:xfrm>
            <a:off x="-279919" y="4525348"/>
            <a:ext cx="8316650" cy="2712574"/>
          </a:xfrm>
          <a:prstGeom prst="rect">
            <a:avLst/>
          </a:prstGeom>
          <a:noFill/>
        </p:spPr>
      </p:pic>
    </p:spTree>
    <p:custDataLst>
      <p:tags r:id="rId1"/>
    </p:custDataLst>
    <p:extLst>
      <p:ext uri="{BB962C8B-B14F-4D97-AF65-F5344CB8AC3E}">
        <p14:creationId xmlns:p14="http://schemas.microsoft.com/office/powerpoint/2010/main" xmlns="" val="3126665865"/>
      </p:ext>
    </p:extLst>
  </p:cSld>
  <p:clrMapOvr>
    <a:masterClrMapping/>
  </p:clrMapOvr>
  <mc:AlternateContent xmlns:mc="http://schemas.openxmlformats.org/markup-compatibility/2006">
    <mc:Choice xmlns:p14="http://schemas.microsoft.com/office/powerpoint/2010/main" xmlns="" Requires="p14">
      <p:transition p14:dur="10" advTm="11258"/>
    </mc:Choice>
    <mc:Fallback>
      <p:transition advTm="112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0678" y="365126"/>
            <a:ext cx="4533122" cy="958708"/>
          </a:xfrm>
        </p:spPr>
        <p:txBody>
          <a:bodyPr>
            <a:normAutofit/>
          </a:bodyPr>
          <a:lstStyle/>
          <a:p>
            <a:pPr algn="ctr"/>
            <a:endParaRPr lang="ru-RU" sz="5400" i="1" dirty="0">
              <a:solidFill>
                <a:srgbClr val="002060"/>
              </a:solidFill>
              <a:latin typeface="Times New Roman" panose="02020603050405020304" pitchFamily="18" charset="0"/>
              <a:cs typeface="Times New Roman" panose="02020603050405020304" pitchFamily="18" charset="0"/>
            </a:endParaRPr>
          </a:p>
        </p:txBody>
      </p:sp>
      <p:pic>
        <p:nvPicPr>
          <p:cNvPr id="11267" name="Picture 3" descr="C:\Users\Лариса\Desktop\памятники\бессм полк.jpg"/>
          <p:cNvPicPr>
            <a:picLocks noChangeAspect="1" noChangeArrowheads="1"/>
          </p:cNvPicPr>
          <p:nvPr/>
        </p:nvPicPr>
        <p:blipFill>
          <a:blip r:embed="rId2"/>
          <a:srcRect/>
          <a:stretch>
            <a:fillRect/>
          </a:stretch>
        </p:blipFill>
        <p:spPr bwMode="auto">
          <a:xfrm>
            <a:off x="190754" y="405882"/>
            <a:ext cx="4717148" cy="2653396"/>
          </a:xfrm>
          <a:prstGeom prst="rect">
            <a:avLst/>
          </a:prstGeom>
          <a:noFill/>
          <a:ln w="38100" cmpd="sng">
            <a:solidFill>
              <a:srgbClr val="0070C0"/>
            </a:solidFill>
          </a:ln>
        </p:spPr>
      </p:pic>
      <p:sp>
        <p:nvSpPr>
          <p:cNvPr id="9" name="Содержимое 8"/>
          <p:cNvSpPr>
            <a:spLocks noGrp="1"/>
          </p:cNvSpPr>
          <p:nvPr>
            <p:ph idx="1"/>
          </p:nvPr>
        </p:nvSpPr>
        <p:spPr>
          <a:xfrm>
            <a:off x="6064898" y="4497355"/>
            <a:ext cx="2286000" cy="1138335"/>
          </a:xfrm>
        </p:spPr>
        <p:txBody>
          <a:bodyPr/>
          <a:lstStyle/>
          <a:p>
            <a:endParaRPr lang="ru-RU" dirty="0"/>
          </a:p>
        </p:txBody>
      </p:sp>
      <p:pic>
        <p:nvPicPr>
          <p:cNvPr id="11268" name="Picture 4" descr="C:\Users\Лариса\Desktop\памятники\мотоц.jpg"/>
          <p:cNvPicPr>
            <a:picLocks noChangeAspect="1" noChangeArrowheads="1"/>
          </p:cNvPicPr>
          <p:nvPr/>
        </p:nvPicPr>
        <p:blipFill>
          <a:blip r:embed="rId3"/>
          <a:srcRect/>
          <a:stretch>
            <a:fillRect/>
          </a:stretch>
        </p:blipFill>
        <p:spPr bwMode="auto">
          <a:xfrm>
            <a:off x="5197150" y="233847"/>
            <a:ext cx="6733592" cy="3787646"/>
          </a:xfrm>
          <a:prstGeom prst="rect">
            <a:avLst/>
          </a:prstGeom>
          <a:noFill/>
          <a:ln w="38100" cmpd="sng">
            <a:solidFill>
              <a:srgbClr val="0070C0"/>
            </a:solidFill>
          </a:ln>
        </p:spPr>
      </p:pic>
      <p:pic>
        <p:nvPicPr>
          <p:cNvPr id="11269" name="Picture 5" descr="C:\Users\Лариса\Desktop\памятники\воины.jpg"/>
          <p:cNvPicPr>
            <a:picLocks noChangeAspect="1" noChangeArrowheads="1"/>
          </p:cNvPicPr>
          <p:nvPr/>
        </p:nvPicPr>
        <p:blipFill>
          <a:blip r:embed="rId4"/>
          <a:srcRect/>
          <a:stretch>
            <a:fillRect/>
          </a:stretch>
        </p:blipFill>
        <p:spPr bwMode="auto">
          <a:xfrm>
            <a:off x="5103844" y="4161566"/>
            <a:ext cx="3458984" cy="2304548"/>
          </a:xfrm>
          <a:prstGeom prst="rect">
            <a:avLst/>
          </a:prstGeom>
          <a:noFill/>
          <a:ln w="38100" cmpd="sng">
            <a:solidFill>
              <a:srgbClr val="0070C0"/>
            </a:solidFill>
          </a:ln>
        </p:spPr>
      </p:pic>
      <p:pic>
        <p:nvPicPr>
          <p:cNvPr id="11270" name="Picture 6" descr="C:\Users\Лариса\Desktop\памятники\полк1.jpg"/>
          <p:cNvPicPr>
            <a:picLocks noChangeAspect="1" noChangeArrowheads="1"/>
          </p:cNvPicPr>
          <p:nvPr/>
        </p:nvPicPr>
        <p:blipFill>
          <a:blip r:embed="rId5"/>
          <a:srcRect/>
          <a:stretch>
            <a:fillRect/>
          </a:stretch>
        </p:blipFill>
        <p:spPr bwMode="auto">
          <a:xfrm>
            <a:off x="192054" y="3268047"/>
            <a:ext cx="4827816" cy="3218544"/>
          </a:xfrm>
          <a:prstGeom prst="rect">
            <a:avLst/>
          </a:prstGeom>
          <a:noFill/>
          <a:ln w="38100" cmpd="sng">
            <a:solidFill>
              <a:srgbClr val="0070C0"/>
            </a:solidFill>
          </a:ln>
        </p:spPr>
      </p:pic>
      <p:pic>
        <p:nvPicPr>
          <p:cNvPr id="11273" name="Picture 9" descr="https://cdnmyslo.ru/Photogallery/22/63/22633f9c-167b-4bff-b946-5ced954d698b_s.jpg"/>
          <p:cNvPicPr>
            <a:picLocks noChangeAspect="1" noChangeArrowheads="1"/>
          </p:cNvPicPr>
          <p:nvPr/>
        </p:nvPicPr>
        <p:blipFill>
          <a:blip r:embed="rId6"/>
          <a:srcRect/>
          <a:stretch>
            <a:fillRect/>
          </a:stretch>
        </p:blipFill>
        <p:spPr bwMode="auto">
          <a:xfrm>
            <a:off x="8663731" y="4147619"/>
            <a:ext cx="3416301" cy="2327826"/>
          </a:xfrm>
          <a:prstGeom prst="rect">
            <a:avLst/>
          </a:prstGeom>
          <a:noFill/>
          <a:ln w="38100" cmpd="sng">
            <a:solidFill>
              <a:srgbClr val="0070C0"/>
            </a:solidFill>
          </a:ln>
        </p:spPr>
      </p:pic>
    </p:spTree>
    <p:extLst>
      <p:ext uri="{BB962C8B-B14F-4D97-AF65-F5344CB8AC3E}">
        <p14:creationId xmlns:p14="http://schemas.microsoft.com/office/powerpoint/2010/main" xmlns="" val="398659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105" y="130629"/>
            <a:ext cx="10829365" cy="1173736"/>
          </a:xfrm>
        </p:spPr>
        <p:txBody>
          <a:bodyPr>
            <a:normAutofit fontScale="90000"/>
          </a:bodyPr>
          <a:lstStyle/>
          <a:p>
            <a:pPr algn="ctr">
              <a:lnSpc>
                <a:spcPct val="100000"/>
              </a:lnSpc>
            </a:pPr>
            <a:r>
              <a:rPr lang="ru-RU" sz="4000" b="1" i="1" dirty="0" smtClean="0">
                <a:solidFill>
                  <a:srgbClr val="C00000"/>
                </a:solidFill>
                <a:latin typeface="Times New Roman" panose="02020603050405020304" pitchFamily="18" charset="0"/>
                <a:cs typeface="Times New Roman" panose="02020603050405020304" pitchFamily="18" charset="0"/>
              </a:rPr>
              <a:t>                                     Куда </a:t>
            </a:r>
            <a:r>
              <a:rPr lang="ru-RU" sz="4000" b="1" i="1" dirty="0">
                <a:solidFill>
                  <a:srgbClr val="C00000"/>
                </a:solidFill>
                <a:latin typeface="Times New Roman" panose="02020603050405020304" pitchFamily="18" charset="0"/>
                <a:cs typeface="Times New Roman" panose="02020603050405020304" pitchFamily="18" charset="0"/>
              </a:rPr>
              <a:t>б </a:t>
            </a:r>
            <a:r>
              <a:rPr lang="ru-RU" sz="4000" b="1" i="1" dirty="0" smtClean="0">
                <a:solidFill>
                  <a:srgbClr val="C00000"/>
                </a:solidFill>
                <a:latin typeface="Times New Roman" panose="02020603050405020304" pitchFamily="18" charset="0"/>
                <a:cs typeface="Times New Roman" panose="02020603050405020304" pitchFamily="18" charset="0"/>
              </a:rPr>
              <a:t>ни шёл, ни ехал ты...</a:t>
            </a:r>
            <a:br>
              <a:rPr lang="ru-RU" sz="4000" b="1" i="1" dirty="0" smtClean="0">
                <a:solidFill>
                  <a:srgbClr val="C00000"/>
                </a:solidFill>
                <a:latin typeface="Times New Roman" panose="02020603050405020304" pitchFamily="18" charset="0"/>
                <a:cs typeface="Times New Roman" panose="02020603050405020304" pitchFamily="18" charset="0"/>
              </a:rPr>
            </a:br>
            <a:r>
              <a:rPr lang="ru-RU" sz="4000" b="1" i="1" dirty="0" smtClean="0">
                <a:solidFill>
                  <a:srgbClr val="C00000"/>
                </a:solidFill>
                <a:latin typeface="Times New Roman" panose="02020603050405020304" pitchFamily="18" charset="0"/>
                <a:cs typeface="Times New Roman" panose="02020603050405020304" pitchFamily="18" charset="0"/>
              </a:rPr>
              <a:t>                                              </a:t>
            </a:r>
            <a:r>
              <a:rPr lang="ru-RU" sz="2200" b="1" i="1" dirty="0" smtClean="0">
                <a:solidFill>
                  <a:srgbClr val="C00000"/>
                </a:solidFill>
                <a:latin typeface="Times New Roman" panose="02020603050405020304" pitchFamily="18" charset="0"/>
                <a:cs typeface="Times New Roman" panose="02020603050405020304" pitchFamily="18" charset="0"/>
              </a:rPr>
              <a:t>Михаил Исаковский</a:t>
            </a:r>
            <a:endParaRPr lang="ru-RU" sz="2200" dirty="0">
              <a:solidFill>
                <a:srgbClr val="C00000"/>
              </a:solidFill>
            </a:endParaRPr>
          </a:p>
        </p:txBody>
      </p:sp>
      <p:sp>
        <p:nvSpPr>
          <p:cNvPr id="3" name="Объект 2"/>
          <p:cNvSpPr>
            <a:spLocks noGrp="1"/>
          </p:cNvSpPr>
          <p:nvPr>
            <p:ph idx="1"/>
          </p:nvPr>
        </p:nvSpPr>
        <p:spPr>
          <a:xfrm>
            <a:off x="5019869" y="1398494"/>
            <a:ext cx="6867331" cy="5284694"/>
          </a:xfrm>
        </p:spPr>
        <p:txBody>
          <a:bodyPr>
            <a:normAutofit lnSpcReduction="10000"/>
          </a:bodyPr>
          <a:lstStyle/>
          <a:p>
            <a:pPr marL="0" indent="0">
              <a:buNone/>
            </a:pP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Куда б ни шёл, ни ехал </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ты</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Но здесь остановись,</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Могиле этой дорогой</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Всем сердцем </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поклонись.</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Кто </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 ни был ты — </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рыбак, шахтёр</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Учёный иль пастух, </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Навек запомни: здесь лежит</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Твой самый лучший друг</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для тебя, и для </a:t>
            </a:r>
            <a:r>
              <a:rPr lang="ru-RU" sz="3200" b="1" i="1" dirty="0" smtClean="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меня</a:t>
            </a: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Он сделал все, что мог:</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Себя в бою не пожалел,</a:t>
            </a:r>
            <a:b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3200" b="1" i="1" dirty="0">
                <a:ln w="0"/>
                <a:effectLst>
                  <a:glow rad="63500">
                    <a:schemeClr val="accent1">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 Родину сберёг.</a:t>
            </a:r>
          </a:p>
          <a:p>
            <a:pPr marL="0" indent="0" algn="ctr">
              <a:buNone/>
            </a:pPr>
            <a:endParaRPr lang="ru-RU" b="1" dirty="0">
              <a:ln w="22225">
                <a:solidFill>
                  <a:schemeClr val="accent2"/>
                </a:solidFill>
                <a:prstDash val="solid"/>
              </a:ln>
              <a:solidFill>
                <a:schemeClr val="accent2">
                  <a:lumMod val="40000"/>
                  <a:lumOff val="60000"/>
                </a:schemeClr>
              </a:solidFill>
            </a:endParaRPr>
          </a:p>
        </p:txBody>
      </p:sp>
      <p:pic>
        <p:nvPicPr>
          <p:cNvPr id="2050" name="Picture 2" descr="https://1.bp.blogspot.com/-jOGkYYUvR5Q/XnsJ8bIIyQI/AAAAAAAAxNo/fRNNzwkkq9wNCtewRrkVbWN5lODSwL6AgCLcBGAsYHQ/s1600/9%2B%25D0%25BC%25D0%25B0%25D1%258F_DoV%2B%25281%2529.png"/>
          <p:cNvPicPr>
            <a:picLocks noChangeAspect="1" noChangeArrowheads="1"/>
          </p:cNvPicPr>
          <p:nvPr/>
        </p:nvPicPr>
        <p:blipFill>
          <a:blip r:embed="rId2"/>
          <a:srcRect/>
          <a:stretch>
            <a:fillRect/>
          </a:stretch>
        </p:blipFill>
        <p:spPr bwMode="auto">
          <a:xfrm>
            <a:off x="-158620" y="289249"/>
            <a:ext cx="5294394" cy="6298163"/>
          </a:xfrm>
          <a:prstGeom prst="rect">
            <a:avLst/>
          </a:prstGeom>
          <a:noFill/>
        </p:spPr>
      </p:pic>
      <p:sp>
        <p:nvSpPr>
          <p:cNvPr id="2052" name="AutoShape 4" descr="https://img-fotki.yandex.ru/get/6823/131624064.5ea/0_13ad4a_2f0d2248_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41346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anim calcmode="lin" valueType="num">
                                      <p:cBhvr>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579" y="559558"/>
            <a:ext cx="6194841" cy="1997030"/>
          </a:xfrm>
        </p:spPr>
        <p:txBody>
          <a:bodyPr>
            <a:normAutofit/>
          </a:bodyPr>
          <a:lstStyle/>
          <a:p>
            <a:pPr algn="ctr">
              <a:lnSpc>
                <a:spcPct val="100000"/>
              </a:lnSpc>
            </a:pPr>
            <a:endParaRPr lang="ru-RU" sz="3200" b="1" i="1" dirty="0">
              <a:solidFill>
                <a:srgbClr val="002060"/>
              </a:solidFill>
              <a:latin typeface="Times New Roman" panose="02020603050405020304" pitchFamily="18" charset="0"/>
              <a:cs typeface="Times New Roman" panose="02020603050405020304" pitchFamily="18" charset="0"/>
            </a:endParaRPr>
          </a:p>
        </p:txBody>
      </p:sp>
      <p:sp>
        <p:nvSpPr>
          <p:cNvPr id="1029" name="Rectangle 5"/>
          <p:cNvSpPr>
            <a:spLocks noChangeArrowheads="1"/>
          </p:cNvSpPr>
          <p:nvPr/>
        </p:nvSpPr>
        <p:spPr bwMode="auto">
          <a:xfrm>
            <a:off x="0" y="0"/>
            <a:ext cx="12037270" cy="70173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Bookman Old Style"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i="1" dirty="0" smtClean="0">
              <a:solidFill>
                <a:srgbClr val="000000"/>
              </a:solidFill>
              <a:latin typeface="Bookman Old Style"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Bookman Old Style"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Минуло 75 лет со дня окончания Великой Отечественной войны, которая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 была суровым испытанием мужества, потому что решалась судьба нашей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Отчизны. </a:t>
            </a:r>
          </a:p>
          <a:p>
            <a:pPr marL="0" marR="0" lvl="0" indent="0" algn="l" defTabSz="914400" rtl="0" eaLnBrk="1" fontAlgn="base" latinLnBrk="0" hangingPunct="1">
              <a:lnSpc>
                <a:spcPct val="100000"/>
              </a:lnSpc>
              <a:spcBef>
                <a:spcPct val="0"/>
              </a:spcBef>
              <a:spcAft>
                <a:spcPct val="0"/>
              </a:spcAft>
              <a:buClrTx/>
              <a:buSzTx/>
              <a:buFontTx/>
              <a:buNone/>
              <a:tabLst/>
            </a:pPr>
            <a:r>
              <a:rPr lang="ru-RU" sz="2000" b="1" i="1" dirty="0" smtClean="0">
                <a:solidFill>
                  <a:srgbClr val="002060"/>
                </a:solidFill>
                <a:latin typeface="Bookman Old Style"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Очевидцев и участников той страшной войны становится всё меньше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с каждым днём. Тысячи воинов - </a:t>
            </a:r>
            <a:r>
              <a:rPr kumimoji="0" lang="ru-RU" sz="2000" b="1" i="1" u="none" strike="noStrike" cap="none" normalizeH="0" baseline="0" dirty="0" err="1" smtClean="0">
                <a:ln>
                  <a:noFill/>
                </a:ln>
                <a:solidFill>
                  <a:srgbClr val="002060"/>
                </a:solidFill>
                <a:effectLst/>
                <a:latin typeface="Bookman Old Style" pitchFamily="18" charset="0"/>
                <a:ea typeface="Times New Roman" pitchFamily="18" charset="0"/>
                <a:cs typeface="Times New Roman" pitchFamily="18" charset="0"/>
              </a:rPr>
              <a:t>сталиногорцев</a:t>
            </a: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 сложили свои головы на полях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сражений с немецко-фашистскими захватчиками, в борьбе за свободу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независимость нашей Родины. Их имена увековечены в памятниках, стихах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Times New Roman" pitchFamily="18" charset="0"/>
              </a:rPr>
              <a:t>прозе.</a:t>
            </a:r>
            <a:endPar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Arial" pitchFamily="34" charset="0"/>
            </a:endParaRPr>
          </a:p>
          <a:p>
            <a:pPr eaLnBrk="0" fontAlgn="base" hangingPunct="0">
              <a:spcBef>
                <a:spcPct val="0"/>
              </a:spcBef>
              <a:spcAft>
                <a:spcPct val="0"/>
              </a:spcAft>
            </a:pPr>
            <a:r>
              <a:rPr kumimoji="0" lang="ru-RU" sz="2000" b="1" i="1" u="none" strike="noStrike" cap="none" normalizeH="0" baseline="0" dirty="0" smtClean="0">
                <a:ln>
                  <a:noFill/>
                </a:ln>
                <a:solidFill>
                  <a:srgbClr val="002060"/>
                </a:solidFill>
                <a:effectLst/>
                <a:latin typeface="Bookman Old Style" pitchFamily="18" charset="0"/>
                <a:ea typeface="Times New Roman" pitchFamily="18" charset="0"/>
                <a:cs typeface="Arial" pitchFamily="34" charset="0"/>
              </a:rPr>
              <a:t>  О героизме наших земляков, проявленном в годы Великой </a:t>
            </a:r>
            <a:r>
              <a:rPr lang="ru-RU" sz="2000" b="1" i="1" dirty="0" smtClean="0">
                <a:solidFill>
                  <a:srgbClr val="002060"/>
                </a:solidFill>
                <a:latin typeface="Bookman Old Style" pitchFamily="18" charset="0"/>
              </a:rPr>
              <a:t>Отечественной войны,</a:t>
            </a:r>
          </a:p>
          <a:p>
            <a:pPr eaLnBrk="0" fontAlgn="base" hangingPunct="0">
              <a:spcBef>
                <a:spcPct val="0"/>
              </a:spcBef>
              <a:spcAft>
                <a:spcPct val="0"/>
              </a:spcAft>
            </a:pPr>
            <a:r>
              <a:rPr lang="ru-RU" sz="2000" b="1" i="1" dirty="0" smtClean="0">
                <a:solidFill>
                  <a:srgbClr val="002060"/>
                </a:solidFill>
                <a:latin typeface="Bookman Old Style" pitchFamily="18" charset="0"/>
              </a:rPr>
              <a:t> напоминают памятники, установленные в честь их подвига.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3" name="Picture 6" descr="C:\Users\Лариса\Desktop\памятники\75.jpg"/>
          <p:cNvPicPr>
            <a:picLocks noChangeAspect="1" noChangeArrowheads="1"/>
          </p:cNvPicPr>
          <p:nvPr/>
        </p:nvPicPr>
        <p:blipFill>
          <a:blip r:embed="rId3"/>
          <a:srcRect/>
          <a:stretch>
            <a:fillRect/>
          </a:stretch>
        </p:blipFill>
        <p:spPr bwMode="auto">
          <a:xfrm>
            <a:off x="1200539" y="256106"/>
            <a:ext cx="9753600" cy="3248025"/>
          </a:xfrm>
          <a:prstGeom prst="rect">
            <a:avLst/>
          </a:prstGeom>
          <a:noFill/>
          <a:ln w="63500" cmpd="tri">
            <a:solidFill>
              <a:srgbClr val="C00000"/>
            </a:solidFill>
          </a:ln>
        </p:spPr>
      </p:pic>
    </p:spTree>
    <p:custDataLst>
      <p:tags r:id="rId1"/>
    </p:custDataLst>
    <p:extLst>
      <p:ext uri="{BB962C8B-B14F-4D97-AF65-F5344CB8AC3E}">
        <p14:creationId xmlns:p14="http://schemas.microsoft.com/office/powerpoint/2010/main" xmlns="" val="1754214544"/>
      </p:ext>
    </p:extLst>
  </p:cSld>
  <p:clrMapOvr>
    <a:masterClrMapping/>
  </p:clrMapOvr>
  <mc:AlternateContent xmlns:mc="http://schemas.openxmlformats.org/markup-compatibility/2006">
    <mc:Choice xmlns:p14="http://schemas.microsoft.com/office/powerpoint/2010/main" xmlns="" Requires="p14">
      <p:transition spd="slow" p14:dur="2000" advTm="13583"/>
    </mc:Choice>
    <mc:Fallback>
      <p:transition spd="slow" advTm="13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620" y="186611"/>
            <a:ext cx="12033380" cy="1436915"/>
          </a:xfrm>
        </p:spPr>
        <p:txBody>
          <a:bodyPr>
            <a:normAutofit fontScale="90000"/>
          </a:bodyPr>
          <a:lstStyle/>
          <a:p>
            <a:r>
              <a:rPr lang="ru-RU" sz="2000" b="1" i="1" dirty="0" smtClean="0">
                <a:latin typeface="Bookman Old Style" pitchFamily="18" charset="0"/>
              </a:rPr>
              <a:t/>
            </a:r>
            <a:br>
              <a:rPr lang="ru-RU" sz="2000" b="1" i="1" dirty="0" smtClean="0">
                <a:latin typeface="Bookman Old Style" pitchFamily="18" charset="0"/>
              </a:rPr>
            </a:br>
            <a:r>
              <a:rPr lang="ru-RU" sz="2000" b="1" i="1" dirty="0" smtClean="0">
                <a:latin typeface="Bookman Old Style" pitchFamily="18" charset="0"/>
              </a:rPr>
              <a:t>   </a:t>
            </a:r>
            <a:r>
              <a:rPr lang="ru-RU" sz="2200" b="1" dirty="0" smtClean="0">
                <a:solidFill>
                  <a:srgbClr val="002060"/>
                </a:solidFill>
                <a:latin typeface="Bookman Old Style" pitchFamily="18" charset="0"/>
              </a:rPr>
              <a:t>Строгий Монумент Вечной славы на улице Московской. Здесь горит Вечный Огонь.  Памятник павшим это </a:t>
            </a:r>
            <a:r>
              <a:rPr lang="ru-RU" sz="2200" b="1" dirty="0" err="1" smtClean="0">
                <a:solidFill>
                  <a:srgbClr val="002060"/>
                </a:solidFill>
                <a:latin typeface="Bookman Old Style" pitchFamily="18" charset="0"/>
              </a:rPr>
              <a:t>трёхфигурная</a:t>
            </a:r>
            <a:r>
              <a:rPr lang="ru-RU" sz="2200" b="1" dirty="0" smtClean="0">
                <a:solidFill>
                  <a:srgbClr val="002060"/>
                </a:solidFill>
                <a:latin typeface="Bookman Old Style" pitchFamily="18" charset="0"/>
              </a:rPr>
              <a:t> композиция, запечатлевшая один из бесчисленных героических эпизодов Великой Отечественной войны. Перед памятником горит вечный огонь. </a:t>
            </a:r>
            <a:br>
              <a:rPr lang="ru-RU" sz="2200" b="1" dirty="0" smtClean="0">
                <a:solidFill>
                  <a:srgbClr val="002060"/>
                </a:solidFill>
                <a:latin typeface="Bookman Old Style" pitchFamily="18" charset="0"/>
              </a:rPr>
            </a:br>
            <a:r>
              <a:rPr lang="ru-RU" sz="2200" b="1" dirty="0" smtClean="0">
                <a:solidFill>
                  <a:srgbClr val="002060"/>
                </a:solidFill>
                <a:latin typeface="Bookman Old Style" pitchFamily="18" charset="0"/>
              </a:rPr>
              <a:t>Среди жителей города монумент известен как «Три солдата». </a:t>
            </a:r>
            <a:r>
              <a:rPr lang="ru-RU" sz="1800" dirty="0" smtClean="0"/>
              <a:t/>
            </a:r>
            <a:br>
              <a:rPr lang="ru-RU" sz="1800" dirty="0" smtClean="0"/>
            </a:br>
            <a:r>
              <a:rPr lang="ru-RU" sz="2000" b="1" i="1" dirty="0" smtClean="0">
                <a:latin typeface="Bookman Old Style" pitchFamily="18" charset="0"/>
              </a:rPr>
              <a:t/>
            </a:r>
            <a:br>
              <a:rPr lang="ru-RU" sz="2000" b="1" i="1" dirty="0" smtClean="0">
                <a:latin typeface="Bookman Old Style" pitchFamily="18" charset="0"/>
              </a:rPr>
            </a:br>
            <a:endParaRPr lang="ru-RU" sz="2000" b="1" i="1" dirty="0">
              <a:solidFill>
                <a:srgbClr val="002060"/>
              </a:solidFill>
              <a:latin typeface="Bookman Old Style" pitchFamily="18" charset="0"/>
              <a:cs typeface="Times New Roman" panose="02020603050405020304" pitchFamily="18" charset="0"/>
            </a:endParaRPr>
          </a:p>
        </p:txBody>
      </p:sp>
      <p:pic>
        <p:nvPicPr>
          <p:cNvPr id="18433" name="Picture 1" descr="C:\Users\Лариса\Desktop\памятники\3-1.jpg"/>
          <p:cNvPicPr>
            <a:picLocks noGrp="1" noChangeAspect="1" noChangeArrowheads="1"/>
          </p:cNvPicPr>
          <p:nvPr>
            <p:ph idx="1"/>
          </p:nvPr>
        </p:nvPicPr>
        <p:blipFill>
          <a:blip r:embed="rId2"/>
          <a:srcRect/>
          <a:stretch>
            <a:fillRect/>
          </a:stretch>
        </p:blipFill>
        <p:spPr bwMode="auto">
          <a:xfrm>
            <a:off x="226807" y="1558310"/>
            <a:ext cx="6830483" cy="5122862"/>
          </a:xfrm>
          <a:prstGeom prst="rect">
            <a:avLst/>
          </a:prstGeom>
          <a:noFill/>
          <a:ln w="38100" cmpd="sng">
            <a:solidFill>
              <a:srgbClr val="0070C0"/>
            </a:solidFill>
          </a:ln>
        </p:spPr>
      </p:pic>
      <p:pic>
        <p:nvPicPr>
          <p:cNvPr id="18435" name="Picture 3" descr="https://avatars.mds.yandex.net/get-altay/1879888/2a0000016ae32c50d3c032956aae7f0df1fb/XXL"/>
          <p:cNvPicPr>
            <a:picLocks noChangeAspect="1" noChangeArrowheads="1"/>
          </p:cNvPicPr>
          <p:nvPr/>
        </p:nvPicPr>
        <p:blipFill>
          <a:blip r:embed="rId3"/>
          <a:srcRect/>
          <a:stretch>
            <a:fillRect/>
          </a:stretch>
        </p:blipFill>
        <p:spPr bwMode="auto">
          <a:xfrm>
            <a:off x="7427166" y="4164693"/>
            <a:ext cx="4335625" cy="2476726"/>
          </a:xfrm>
          <a:prstGeom prst="rect">
            <a:avLst/>
          </a:prstGeom>
          <a:noFill/>
          <a:ln w="38100" cmpd="sng">
            <a:solidFill>
              <a:srgbClr val="0070C0"/>
            </a:solidFill>
          </a:ln>
        </p:spPr>
      </p:pic>
      <p:pic>
        <p:nvPicPr>
          <p:cNvPr id="18437" name="Picture 5" descr="http://www.nmosktoday.com/upload/resize_cache/iblock/5d2/800_800_1/5d2cb2c097d20f9ff747cb127385885b.jpg"/>
          <p:cNvPicPr>
            <a:picLocks noChangeAspect="1" noChangeArrowheads="1"/>
          </p:cNvPicPr>
          <p:nvPr/>
        </p:nvPicPr>
        <p:blipFill>
          <a:blip r:embed="rId4"/>
          <a:srcRect/>
          <a:stretch>
            <a:fillRect/>
          </a:stretch>
        </p:blipFill>
        <p:spPr bwMode="auto">
          <a:xfrm>
            <a:off x="7735076" y="1545180"/>
            <a:ext cx="3660774" cy="2438991"/>
          </a:xfrm>
          <a:prstGeom prst="rect">
            <a:avLst/>
          </a:prstGeom>
          <a:noFill/>
          <a:ln w="38100" cmpd="sng">
            <a:solidFill>
              <a:srgbClr val="0070C0"/>
            </a:solidFill>
          </a:ln>
        </p:spPr>
      </p:pic>
    </p:spTree>
    <p:extLst>
      <p:ext uri="{BB962C8B-B14F-4D97-AF65-F5344CB8AC3E}">
        <p14:creationId xmlns:p14="http://schemas.microsoft.com/office/powerpoint/2010/main" xmlns="" val="11509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2" y="365125"/>
            <a:ext cx="11859208" cy="1325563"/>
          </a:xfrm>
        </p:spPr>
        <p:txBody>
          <a:bodyPr>
            <a:noAutofit/>
          </a:bodyPr>
          <a:lstStyle/>
          <a:p>
            <a:r>
              <a:rPr lang="ru-RU" sz="2800" b="1" i="1" dirty="0" smtClean="0">
                <a:solidFill>
                  <a:srgbClr val="002060"/>
                </a:solidFill>
                <a:latin typeface="Bookman Old Style" pitchFamily="18" charset="0"/>
              </a:rPr>
              <a:t>  Рядом с монументом располагается Аллея Героев города Новомосковска со стендами, посвящёнными всем </a:t>
            </a:r>
            <a:r>
              <a:rPr lang="ru-RU" sz="2800" b="1" i="1" dirty="0" err="1" smtClean="0">
                <a:solidFill>
                  <a:srgbClr val="002060"/>
                </a:solidFill>
                <a:latin typeface="Bookman Old Style" pitchFamily="18" charset="0"/>
              </a:rPr>
              <a:t>новомосковцам</a:t>
            </a:r>
            <a:r>
              <a:rPr lang="ru-RU" sz="2800" b="1" i="1" dirty="0" smtClean="0">
                <a:solidFill>
                  <a:srgbClr val="002060"/>
                </a:solidFill>
                <a:latin typeface="Bookman Old Style" pitchFamily="18" charset="0"/>
              </a:rPr>
              <a:t> – Героям Советского Союза, Российской Федерации, а также полным кавалерам ордена Славы.</a:t>
            </a:r>
            <a:endParaRPr lang="ru-RU" sz="2800" i="1" dirty="0">
              <a:solidFill>
                <a:srgbClr val="002060"/>
              </a:solidFill>
              <a:latin typeface="Times New Roman" panose="02020603050405020304" pitchFamily="18" charset="0"/>
              <a:cs typeface="Times New Roman" panose="02020603050405020304" pitchFamily="18" charset="0"/>
            </a:endParaRPr>
          </a:p>
        </p:txBody>
      </p:sp>
      <p:pic>
        <p:nvPicPr>
          <p:cNvPr id="17410" name="Picture 2" descr="C:\Users\Лариса\Desktop\памятники\мос4.jpg"/>
          <p:cNvPicPr>
            <a:picLocks noGrp="1" noChangeAspect="1" noChangeArrowheads="1"/>
          </p:cNvPicPr>
          <p:nvPr>
            <p:ph idx="1"/>
          </p:nvPr>
        </p:nvPicPr>
        <p:blipFill>
          <a:blip r:embed="rId2"/>
          <a:srcRect/>
          <a:stretch>
            <a:fillRect/>
          </a:stretch>
        </p:blipFill>
        <p:spPr bwMode="auto">
          <a:xfrm>
            <a:off x="279918" y="2030203"/>
            <a:ext cx="5640850" cy="4230638"/>
          </a:xfrm>
          <a:prstGeom prst="rect">
            <a:avLst/>
          </a:prstGeom>
          <a:noFill/>
        </p:spPr>
      </p:pic>
      <p:pic>
        <p:nvPicPr>
          <p:cNvPr id="17411" name="Picture 3" descr="C:\Users\Лариса\Desktop\памятники\мос 3.jpg"/>
          <p:cNvPicPr>
            <a:picLocks noChangeAspect="1" noChangeArrowheads="1"/>
          </p:cNvPicPr>
          <p:nvPr/>
        </p:nvPicPr>
        <p:blipFill>
          <a:blip r:embed="rId3"/>
          <a:srcRect/>
          <a:stretch>
            <a:fillRect/>
          </a:stretch>
        </p:blipFill>
        <p:spPr bwMode="auto">
          <a:xfrm>
            <a:off x="6139541" y="2025359"/>
            <a:ext cx="5586973" cy="4191368"/>
          </a:xfrm>
          <a:prstGeom prst="rect">
            <a:avLst/>
          </a:prstGeom>
          <a:noFill/>
        </p:spPr>
      </p:pic>
    </p:spTree>
    <p:extLst>
      <p:ext uri="{BB962C8B-B14F-4D97-AF65-F5344CB8AC3E}">
        <p14:creationId xmlns:p14="http://schemas.microsoft.com/office/powerpoint/2010/main" xmlns="" val="28523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3117" y="4264090"/>
            <a:ext cx="2752531" cy="1679510"/>
          </a:xfrm>
        </p:spPr>
        <p:txBody>
          <a:bodyPr>
            <a:normAutofit/>
          </a:bodyPr>
          <a:lstStyle/>
          <a:p>
            <a:pPr algn="ctr">
              <a:lnSpc>
                <a:spcPct val="100000"/>
              </a:lnSpc>
            </a:pPr>
            <a:endParaRPr lang="ru-RU" sz="4000" i="1" dirty="0">
              <a:solidFill>
                <a:srgbClr val="002060"/>
              </a:solidFill>
              <a:latin typeface="Bookman Old Style" pitchFamily="18" charset="0"/>
            </a:endParaRPr>
          </a:p>
        </p:txBody>
      </p:sp>
      <p:sp>
        <p:nvSpPr>
          <p:cNvPr id="8" name="Содержимое 7"/>
          <p:cNvSpPr>
            <a:spLocks noGrp="1"/>
          </p:cNvSpPr>
          <p:nvPr>
            <p:ph idx="1"/>
          </p:nvPr>
        </p:nvSpPr>
        <p:spPr>
          <a:xfrm>
            <a:off x="3303037" y="3760237"/>
            <a:ext cx="1707502" cy="1343608"/>
          </a:xfrm>
        </p:spPr>
        <p:txBody>
          <a:bodyPr/>
          <a:lstStyle/>
          <a:p>
            <a:endParaRPr lang="ru-RU" dirty="0"/>
          </a:p>
        </p:txBody>
      </p:sp>
      <p:pic>
        <p:nvPicPr>
          <p:cNvPr id="16388" name="Picture 4" descr="Оригинальное фото Солдат уходящий в вечность сделано в Россия, Новомосковск - автор сергей ишков"/>
          <p:cNvPicPr>
            <a:picLocks noChangeAspect="1" noChangeArrowheads="1"/>
          </p:cNvPicPr>
          <p:nvPr/>
        </p:nvPicPr>
        <p:blipFill>
          <a:blip r:embed="rId2"/>
          <a:srcRect/>
          <a:stretch>
            <a:fillRect/>
          </a:stretch>
        </p:blipFill>
        <p:spPr bwMode="auto">
          <a:xfrm>
            <a:off x="418566" y="2313991"/>
            <a:ext cx="6514079" cy="4338735"/>
          </a:xfrm>
          <a:prstGeom prst="rect">
            <a:avLst/>
          </a:prstGeom>
          <a:noFill/>
          <a:ln w="38100" cmpd="sng">
            <a:solidFill>
              <a:srgbClr val="0070C0"/>
            </a:solidFill>
          </a:ln>
        </p:spPr>
      </p:pic>
      <p:sp>
        <p:nvSpPr>
          <p:cNvPr id="16389" name="Rectangle 5"/>
          <p:cNvSpPr>
            <a:spLocks noChangeArrowheads="1"/>
          </p:cNvSpPr>
          <p:nvPr/>
        </p:nvSpPr>
        <p:spPr bwMode="auto">
          <a:xfrm>
            <a:off x="0" y="177282"/>
            <a:ext cx="12192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      Улица Московская украшена ещё одним памятником.</a:t>
            </a:r>
            <a:r>
              <a:rPr kumimoji="0" lang="ru-RU" b="1" i="1" u="none" strike="noStrike" cap="none" normalizeH="0" dirty="0" smtClean="0">
                <a:ln>
                  <a:noFill/>
                </a:ln>
                <a:solidFill>
                  <a:srgbClr val="002060"/>
                </a:solidFill>
                <a:effectLst/>
                <a:latin typeface="Helvetica"/>
                <a:ea typeface="Times New Roman" pitchFamily="18" charset="0"/>
                <a:cs typeface="Arial" pitchFamily="34" charset="0"/>
              </a:rPr>
              <a:t> </a:t>
            </a: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Он установлен в честь солдат, уходящих на фронт. Памятник </a:t>
            </a:r>
            <a:r>
              <a:rPr lang="ru-RU" b="1" i="1" dirty="0" smtClean="0">
                <a:solidFill>
                  <a:srgbClr val="002060"/>
                </a:solidFill>
                <a:latin typeface="Helvetica"/>
                <a:ea typeface="Times New Roman" pitchFamily="18" charset="0"/>
                <a:cs typeface="Arial" pitchFamily="34" charset="0"/>
              </a:rPr>
              <a:t>стоит </a:t>
            </a: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на месте, где когда-то был старый железнодорожный вокзал.   </a:t>
            </a:r>
          </a:p>
          <a:p>
            <a:pPr marL="0" marR="0" lvl="0" indent="0" algn="l" defTabSz="914400" rtl="0" eaLnBrk="1" fontAlgn="base" latinLnBrk="0" hangingPunct="1">
              <a:lnSpc>
                <a:spcPct val="100000"/>
              </a:lnSpc>
              <a:spcBef>
                <a:spcPct val="0"/>
              </a:spcBef>
              <a:spcAft>
                <a:spcPct val="0"/>
              </a:spcAft>
              <a:buClrTx/>
              <a:buSzTx/>
              <a:buFontTx/>
              <a:buNone/>
              <a:tabLst/>
            </a:pPr>
            <a:r>
              <a:rPr lang="ru-RU" b="1" i="1" dirty="0" smtClean="0">
                <a:solidFill>
                  <a:srgbClr val="002060"/>
                </a:solidFill>
                <a:latin typeface="Helvetica"/>
                <a:ea typeface="Times New Roman" pitchFamily="18" charset="0"/>
                <a:cs typeface="Arial" pitchFamily="34" charset="0"/>
              </a:rPr>
              <a:t>   </a:t>
            </a:r>
            <a:r>
              <a:rPr kumimoji="0" lang="ru-RU" b="1" i="1" u="none" strike="noStrike" cap="none" normalizeH="0" baseline="0" dirty="0" err="1" smtClean="0">
                <a:ln>
                  <a:noFill/>
                </a:ln>
                <a:solidFill>
                  <a:srgbClr val="002060"/>
                </a:solidFill>
                <a:effectLst/>
                <a:latin typeface="Helvetica"/>
                <a:ea typeface="Times New Roman" pitchFamily="18" charset="0"/>
                <a:cs typeface="Arial" pitchFamily="34" charset="0"/>
              </a:rPr>
              <a:t>Новомосковский</a:t>
            </a: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 скульптор Ефим Львович Литвак создал памятник тем, кто в годы войны отправлялся отсюда в военных эшелонах на поля сражений. Простившись с родными и близкими, солдат торопливо прыгает на ходу в уже тронувшийся с места вагон. Мы не видим его лица. Каждый, кто приходит сюда, думает, что это его прадед, дед, отец, брат, муж, один из тех 28000 </a:t>
            </a:r>
            <a:r>
              <a:rPr kumimoji="0" lang="ru-RU" b="1" i="1" u="none" strike="noStrike" cap="none" normalizeH="0" baseline="0" dirty="0" err="1" smtClean="0">
                <a:ln>
                  <a:noFill/>
                </a:ln>
                <a:solidFill>
                  <a:srgbClr val="002060"/>
                </a:solidFill>
                <a:effectLst/>
                <a:latin typeface="Helvetica"/>
                <a:ea typeface="Times New Roman" pitchFamily="18" charset="0"/>
                <a:cs typeface="Arial" pitchFamily="34" charset="0"/>
              </a:rPr>
              <a:t>новомосковцев</a:t>
            </a:r>
            <a:r>
              <a:rPr kumimoji="0" lang="ru-RU" b="1" i="1" u="none" strike="noStrike" cap="none" normalizeH="0" baseline="0" dirty="0" smtClean="0">
                <a:ln>
                  <a:noFill/>
                </a:ln>
                <a:solidFill>
                  <a:srgbClr val="002060"/>
                </a:solidFill>
                <a:effectLst/>
                <a:latin typeface="Helvetica"/>
                <a:ea typeface="Times New Roman" pitchFamily="18" charset="0"/>
                <a:cs typeface="Arial" pitchFamily="34" charset="0"/>
              </a:rPr>
              <a:t>, которые сражались на разных фронтах Великой Отечественной.</a:t>
            </a:r>
            <a:endParaRPr kumimoji="0" lang="ru-RU" b="1" i="0" u="none" strike="noStrike" cap="none" normalizeH="0" baseline="0" dirty="0" smtClean="0">
              <a:ln>
                <a:noFill/>
              </a:ln>
              <a:solidFill>
                <a:srgbClr val="002060"/>
              </a:solidFill>
              <a:effectLst/>
              <a:latin typeface="Arial" pitchFamily="34" charset="0"/>
              <a:cs typeface="Arial" pitchFamily="34" charset="0"/>
            </a:endParaRPr>
          </a:p>
        </p:txBody>
      </p:sp>
      <p:sp>
        <p:nvSpPr>
          <p:cNvPr id="16391" name="AutoShape 7" descr="https://tulagid71.ru/upload/iblock/7be/7be92f494f4a4a9ba55f851d605bda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4" name="AutoShape 10" descr="C:\Users\%D0%9B%D0%B0%D1%80%D0%B8%D1%81%D0%B0\Desktop\%D0%B2%D0%B2%D0%B2%D0%B2%D0%B2%D0%B2%D0%B2%D0%B2%D0%B2%D0%B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7" name="AutoShape 13" descr="https://tulagid71.ru/upload/iblock/7be/7be92f494f4a4a9ba55f851d605bda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9" name="AutoShape 15" descr="https://tulagid71.ru/upload/iblock/7be/7be92f494f4a4a9ba55f851d605bda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01" name="AutoShape 17" descr="C:\Users\%D0%9B%D0%B0%D1%80%D0%B8%D1%81%D0%B0\Desktop\%D0%B2%D0%B0%D0%B3%D0%BE%D0%BD.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403" name="Picture 19" descr="https://avatars.mds.yandex.net/get-altay/481843/2a000001619a0d5095a36ad0510d8ec39181/XXL"/>
          <p:cNvPicPr>
            <a:picLocks noChangeAspect="1" noChangeArrowheads="1"/>
          </p:cNvPicPr>
          <p:nvPr/>
        </p:nvPicPr>
        <p:blipFill>
          <a:blip r:embed="rId3"/>
          <a:srcRect/>
          <a:stretch>
            <a:fillRect/>
          </a:stretch>
        </p:blipFill>
        <p:spPr bwMode="auto">
          <a:xfrm>
            <a:off x="7198112" y="2724538"/>
            <a:ext cx="4453813" cy="3340360"/>
          </a:xfrm>
          <a:prstGeom prst="rect">
            <a:avLst/>
          </a:prstGeom>
          <a:noFill/>
          <a:ln w="38100" cmpd="sng">
            <a:solidFill>
              <a:srgbClr val="0070C0"/>
            </a:solidFill>
          </a:ln>
        </p:spPr>
      </p:pic>
    </p:spTree>
    <p:extLst>
      <p:ext uri="{BB962C8B-B14F-4D97-AF65-F5344CB8AC3E}">
        <p14:creationId xmlns:p14="http://schemas.microsoft.com/office/powerpoint/2010/main" xmlns="" val="259491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959" y="139959"/>
            <a:ext cx="11896531" cy="1978090"/>
          </a:xfrm>
        </p:spPr>
        <p:txBody>
          <a:bodyPr>
            <a:noAutofit/>
          </a:bodyPr>
          <a:lstStyle/>
          <a:p>
            <a:pPr fontAlgn="base"/>
            <a:r>
              <a:rPr lang="ru-RU" sz="1600" b="1" i="1" dirty="0" smtClean="0">
                <a:solidFill>
                  <a:srgbClr val="002060"/>
                </a:solidFill>
                <a:latin typeface="Bookman Old Style" pitchFamily="18" charset="0"/>
              </a:rPr>
              <a:t>   </a:t>
            </a:r>
            <a:br>
              <a:rPr lang="ru-RU" sz="1600" b="1" i="1" dirty="0" smtClean="0">
                <a:solidFill>
                  <a:srgbClr val="002060"/>
                </a:solidFill>
                <a:latin typeface="Bookman Old Style" pitchFamily="18" charset="0"/>
              </a:rPr>
            </a:br>
            <a:r>
              <a:rPr lang="ru-RU" sz="1600" b="1" i="1" dirty="0" smtClean="0">
                <a:solidFill>
                  <a:srgbClr val="002060"/>
                </a:solidFill>
                <a:latin typeface="Bookman Old Style" pitchFamily="18" charset="0"/>
              </a:rPr>
              <a:t>  </a:t>
            </a:r>
            <a:r>
              <a:rPr lang="ru-RU" sz="2000" b="1" i="1" dirty="0" smtClean="0">
                <a:solidFill>
                  <a:srgbClr val="002060"/>
                </a:solidFill>
                <a:latin typeface="Bookman Old Style" pitchFamily="18" charset="0"/>
              </a:rPr>
              <a:t>На улице Комсомольской находится ещё один военно-исторический памятник – </a:t>
            </a:r>
            <a:br>
              <a:rPr lang="ru-RU" sz="2000" b="1" i="1" dirty="0" smtClean="0">
                <a:solidFill>
                  <a:srgbClr val="002060"/>
                </a:solidFill>
                <a:latin typeface="Bookman Old Style" pitchFamily="18" charset="0"/>
              </a:rPr>
            </a:br>
            <a:r>
              <a:rPr lang="ru-RU" sz="2000" b="1" i="1" dirty="0" smtClean="0">
                <a:solidFill>
                  <a:srgbClr val="002060"/>
                </a:solidFill>
                <a:latin typeface="Bookman Old Style" pitchFamily="18" charset="0"/>
              </a:rPr>
              <a:t>Боевая реактивная установка БМ-13 на пьедестале у входа в городской музей.       «Катюша» участвовала в боях за освобождение нашего города в декабре 1941 года, во время которых она оказалась на дне </a:t>
            </a:r>
            <a:r>
              <a:rPr lang="ru-RU" sz="2000" b="1" i="1" dirty="0" err="1" smtClean="0">
                <a:solidFill>
                  <a:srgbClr val="002060"/>
                </a:solidFill>
                <a:latin typeface="Bookman Old Style" pitchFamily="18" charset="0"/>
              </a:rPr>
              <a:t>Шатовского</a:t>
            </a:r>
            <a:r>
              <a:rPr lang="ru-RU" sz="2000" b="1" i="1" dirty="0" smtClean="0">
                <a:solidFill>
                  <a:srgbClr val="002060"/>
                </a:solidFill>
                <a:latin typeface="Bookman Old Style" pitchFamily="18" charset="0"/>
              </a:rPr>
              <a:t> водохранилища.       «Освобождение» боевой реактивной установки из водного плена состоялось </a:t>
            </a:r>
            <a:r>
              <a:rPr lang="ru-RU" sz="2000" b="1" i="1" u="sng" dirty="0" smtClean="0">
                <a:solidFill>
                  <a:srgbClr val="002060"/>
                </a:solidFill>
                <a:latin typeface="Bookman Old Style" pitchFamily="18" charset="0"/>
              </a:rPr>
              <a:t>25 декабря </a:t>
            </a:r>
            <a:r>
              <a:rPr lang="ru-RU" sz="2000" b="1" i="1" dirty="0" smtClean="0">
                <a:solidFill>
                  <a:srgbClr val="002060"/>
                </a:solidFill>
                <a:latin typeface="Bookman Old Style" pitchFamily="18" charset="0"/>
              </a:rPr>
              <a:t>1988 года. После подъёма «Катюша» была отреставрирована и 9 мая 1989 года установлена около музея.</a:t>
            </a:r>
            <a:br>
              <a:rPr lang="ru-RU" sz="2000" b="1" i="1" dirty="0" smtClean="0">
                <a:solidFill>
                  <a:srgbClr val="002060"/>
                </a:solidFill>
                <a:latin typeface="Bookman Old Style" pitchFamily="18" charset="0"/>
              </a:rPr>
            </a:br>
            <a:r>
              <a:rPr lang="ru-RU" sz="2000" b="1" i="1" dirty="0" smtClean="0">
                <a:solidFill>
                  <a:srgbClr val="002060"/>
                </a:solidFill>
                <a:latin typeface="Bookman Old Style" pitchFamily="18" charset="0"/>
              </a:rPr>
              <a:t> </a:t>
            </a:r>
            <a:r>
              <a:rPr lang="ru-RU" sz="1600" b="1" i="1" dirty="0" smtClean="0">
                <a:latin typeface="Bookman Old Style" pitchFamily="18" charset="0"/>
              </a:rPr>
              <a:t/>
            </a:r>
            <a:br>
              <a:rPr lang="ru-RU" sz="1600" b="1" i="1" dirty="0" smtClean="0">
                <a:latin typeface="Bookman Old Style" pitchFamily="18" charset="0"/>
              </a:rPr>
            </a:br>
            <a:endParaRPr lang="ru-RU" sz="1600" b="1" i="1" dirty="0">
              <a:latin typeface="Bookman Old Style" pitchFamily="18" charset="0"/>
              <a:cs typeface="Times New Roman" panose="02020603050405020304" pitchFamily="18" charset="0"/>
            </a:endParaRPr>
          </a:p>
        </p:txBody>
      </p:sp>
      <p:pic>
        <p:nvPicPr>
          <p:cNvPr id="15362" name="Picture 2" descr="C:\Users\Лариса\Desktop\памятники\парад катюша.jpg"/>
          <p:cNvPicPr>
            <a:picLocks noGrp="1" noChangeAspect="1" noChangeArrowheads="1"/>
          </p:cNvPicPr>
          <p:nvPr>
            <p:ph idx="1"/>
          </p:nvPr>
        </p:nvPicPr>
        <p:blipFill>
          <a:blip r:embed="rId2"/>
          <a:srcRect/>
          <a:stretch>
            <a:fillRect/>
          </a:stretch>
        </p:blipFill>
        <p:spPr bwMode="auto">
          <a:xfrm>
            <a:off x="6531722" y="2471419"/>
            <a:ext cx="5278251" cy="3518834"/>
          </a:xfrm>
          <a:prstGeom prst="rect">
            <a:avLst/>
          </a:prstGeom>
          <a:noFill/>
          <a:ln w="38100" cmpd="sng">
            <a:solidFill>
              <a:srgbClr val="0070C0"/>
            </a:solidFill>
          </a:ln>
        </p:spPr>
      </p:pic>
      <p:pic>
        <p:nvPicPr>
          <p:cNvPr id="15364" name="Picture 4" descr="https://i8.photo.2gis.com/images/geo/36/5066549598979398_9e46.jpg"/>
          <p:cNvPicPr>
            <a:picLocks noChangeAspect="1" noChangeArrowheads="1"/>
          </p:cNvPicPr>
          <p:nvPr/>
        </p:nvPicPr>
        <p:blipFill>
          <a:blip r:embed="rId3"/>
          <a:srcRect/>
          <a:stretch>
            <a:fillRect/>
          </a:stretch>
        </p:blipFill>
        <p:spPr bwMode="auto">
          <a:xfrm>
            <a:off x="233266" y="2164702"/>
            <a:ext cx="6046236" cy="4534677"/>
          </a:xfrm>
          <a:prstGeom prst="rect">
            <a:avLst/>
          </a:prstGeom>
          <a:noFill/>
          <a:ln w="38100" cmpd="sng">
            <a:solidFill>
              <a:srgbClr val="0070C0"/>
            </a:solidFill>
          </a:ln>
        </p:spPr>
      </p:pic>
    </p:spTree>
    <p:extLst>
      <p:ext uri="{BB962C8B-B14F-4D97-AF65-F5344CB8AC3E}">
        <p14:creationId xmlns:p14="http://schemas.microsoft.com/office/powerpoint/2010/main" xmlns="" val="42920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9958"/>
            <a:ext cx="12055151" cy="2164702"/>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        </a:t>
            </a:r>
            <a:r>
              <a:rPr lang="ru-RU" sz="2000" b="1" i="1" dirty="0" smtClean="0">
                <a:solidFill>
                  <a:srgbClr val="002060"/>
                </a:solidFill>
                <a:latin typeface="Bookman Old Style" pitchFamily="18" charset="0"/>
              </a:rPr>
              <a:t>Мемориальный комплекс в Парке Памяти в </a:t>
            </a:r>
            <a:r>
              <a:rPr lang="ru-RU" sz="2000" b="1" i="1" dirty="0" err="1" smtClean="0">
                <a:solidFill>
                  <a:srgbClr val="002060"/>
                </a:solidFill>
                <a:latin typeface="Bookman Old Style" pitchFamily="18" charset="0"/>
              </a:rPr>
              <a:t>Урванском</a:t>
            </a:r>
            <a:r>
              <a:rPr lang="ru-RU" sz="2000" b="1" i="1" dirty="0" smtClean="0">
                <a:solidFill>
                  <a:srgbClr val="002060"/>
                </a:solidFill>
                <a:latin typeface="Bookman Old Style" pitchFamily="18" charset="0"/>
              </a:rPr>
              <a:t> лесу города Новомосковска , посвящённый советским воинам, погибшим в Великую Отечественную войну в боях за город.</a:t>
            </a:r>
            <a:br>
              <a:rPr lang="ru-RU" sz="2000" b="1" i="1" dirty="0" smtClean="0">
                <a:solidFill>
                  <a:srgbClr val="002060"/>
                </a:solidFill>
                <a:latin typeface="Bookman Old Style" pitchFamily="18" charset="0"/>
              </a:rPr>
            </a:br>
            <a:r>
              <a:rPr lang="ru-RU" sz="2000" b="1" i="1" dirty="0" smtClean="0">
                <a:solidFill>
                  <a:srgbClr val="002060"/>
                </a:solidFill>
                <a:latin typeface="Bookman Old Style" pitchFamily="18" charset="0"/>
              </a:rPr>
              <a:t> В ноябре - декабре 1941 года части РККА защищали, а затем после 17-дневной оккупации освобождали город от немецко-фашистских войск. Мемориал открыт в 1981 году на месте братской могилы.</a:t>
            </a:r>
            <a:r>
              <a:rPr lang="ru-RU" dirty="0" smtClean="0"/>
              <a:t/>
            </a:r>
            <a:br>
              <a:rPr lang="ru-RU" dirty="0" smtClean="0"/>
            </a:br>
            <a:endParaRPr lang="ru-RU" i="1" dirty="0">
              <a:solidFill>
                <a:srgbClr val="002060"/>
              </a:solidFill>
              <a:latin typeface="Times New Roman" panose="02020603050405020304" pitchFamily="18" charset="0"/>
              <a:cs typeface="Times New Roman" panose="02020603050405020304" pitchFamily="18" charset="0"/>
            </a:endParaRPr>
          </a:p>
        </p:txBody>
      </p:sp>
      <p:pic>
        <p:nvPicPr>
          <p:cNvPr id="14338" name="Picture 2" descr="C:\Users\Лариса\Desktop\памятники\фамилии.jpg"/>
          <p:cNvPicPr>
            <a:picLocks noGrp="1" noChangeAspect="1" noChangeArrowheads="1"/>
          </p:cNvPicPr>
          <p:nvPr>
            <p:ph idx="1"/>
          </p:nvPr>
        </p:nvPicPr>
        <p:blipFill>
          <a:blip r:embed="rId2"/>
          <a:srcRect/>
          <a:stretch>
            <a:fillRect/>
          </a:stretch>
        </p:blipFill>
        <p:spPr bwMode="auto">
          <a:xfrm>
            <a:off x="2575249" y="1526347"/>
            <a:ext cx="6876661" cy="5157496"/>
          </a:xfrm>
          <a:prstGeom prst="rect">
            <a:avLst/>
          </a:prstGeom>
          <a:noFill/>
          <a:ln w="38100" cmpd="sng">
            <a:solidFill>
              <a:srgbClr val="0070C0"/>
            </a:solidFill>
          </a:ln>
        </p:spPr>
      </p:pic>
    </p:spTree>
    <p:extLst>
      <p:ext uri="{BB962C8B-B14F-4D97-AF65-F5344CB8AC3E}">
        <p14:creationId xmlns:p14="http://schemas.microsoft.com/office/powerpoint/2010/main" xmlns="" val="23800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1967"/>
            <a:ext cx="12192000" cy="1045029"/>
          </a:xfrm>
        </p:spPr>
        <p:txBody>
          <a:bodyPr>
            <a:noAutofit/>
          </a:bodyPr>
          <a:lstStyle/>
          <a:p>
            <a:r>
              <a:rPr lang="ru-RU" sz="2400" b="1" i="1" dirty="0" smtClean="0">
                <a:solidFill>
                  <a:srgbClr val="0070C0"/>
                </a:solidFill>
                <a:latin typeface="Bookman Old Style" pitchFamily="18" charset="0"/>
              </a:rPr>
              <a:t>   </a:t>
            </a:r>
            <a:br>
              <a:rPr lang="ru-RU" sz="2400" b="1" i="1" dirty="0" smtClean="0">
                <a:solidFill>
                  <a:srgbClr val="0070C0"/>
                </a:solidFill>
                <a:latin typeface="Bookman Old Style" pitchFamily="18" charset="0"/>
              </a:rPr>
            </a:br>
            <a:r>
              <a:rPr lang="ru-RU" sz="2400" b="1" i="1" dirty="0" smtClean="0">
                <a:solidFill>
                  <a:srgbClr val="0070C0"/>
                </a:solidFill>
                <a:latin typeface="Bookman Old Style" pitchFamily="18" charset="0"/>
              </a:rPr>
              <a:t>  </a:t>
            </a:r>
            <a:r>
              <a:rPr lang="ru-RU" sz="2400" b="1" i="1" dirty="0" smtClean="0">
                <a:solidFill>
                  <a:srgbClr val="002060"/>
                </a:solidFill>
                <a:latin typeface="Bookman Old Style" pitchFamily="18" charset="0"/>
              </a:rPr>
              <a:t>Перед монументом символическая гробница с "лежащим" на ней металлическим знаменем. По периметру золотой краской нанесены имена воинов, павших в боях.</a:t>
            </a:r>
            <a:r>
              <a:rPr lang="ru-RU" sz="2400" dirty="0" smtClean="0"/>
              <a:t/>
            </a:r>
            <a:br>
              <a:rPr lang="ru-RU" sz="2400" dirty="0" smtClean="0"/>
            </a:br>
            <a:endParaRPr lang="ru-RU" sz="2400" i="1" dirty="0">
              <a:solidFill>
                <a:srgbClr val="002060"/>
              </a:solidFill>
              <a:latin typeface="Times New Roman" panose="02020603050405020304" pitchFamily="18" charset="0"/>
              <a:cs typeface="Times New Roman" panose="02020603050405020304" pitchFamily="18" charset="0"/>
            </a:endParaRPr>
          </a:p>
        </p:txBody>
      </p:sp>
      <p:sp>
        <p:nvSpPr>
          <p:cNvPr id="6" name="Содержимое 5"/>
          <p:cNvSpPr>
            <a:spLocks noGrp="1"/>
          </p:cNvSpPr>
          <p:nvPr>
            <p:ph idx="1"/>
          </p:nvPr>
        </p:nvSpPr>
        <p:spPr>
          <a:xfrm>
            <a:off x="6680718" y="3247053"/>
            <a:ext cx="4673082" cy="2929910"/>
          </a:xfrm>
        </p:spPr>
        <p:txBody>
          <a:bodyPr/>
          <a:lstStyle/>
          <a:p>
            <a:endParaRPr lang="ru-RU" dirty="0"/>
          </a:p>
        </p:txBody>
      </p:sp>
      <p:pic>
        <p:nvPicPr>
          <p:cNvPr id="13314" name="Picture 2" descr="C:\Users\Лариса\Desktop\памятники\мать1.jpg"/>
          <p:cNvPicPr>
            <a:picLocks noChangeAspect="1" noChangeArrowheads="1"/>
          </p:cNvPicPr>
          <p:nvPr/>
        </p:nvPicPr>
        <p:blipFill>
          <a:blip r:embed="rId2"/>
          <a:srcRect/>
          <a:stretch>
            <a:fillRect/>
          </a:stretch>
        </p:blipFill>
        <p:spPr bwMode="auto">
          <a:xfrm>
            <a:off x="189722" y="1208311"/>
            <a:ext cx="5480182" cy="4110137"/>
          </a:xfrm>
          <a:prstGeom prst="rect">
            <a:avLst/>
          </a:prstGeom>
          <a:noFill/>
          <a:ln w="38100" cmpd="sng">
            <a:solidFill>
              <a:srgbClr val="0070C0"/>
            </a:solidFill>
          </a:ln>
        </p:spPr>
      </p:pic>
      <p:pic>
        <p:nvPicPr>
          <p:cNvPr id="13316" name="Picture 4" descr="https://avatars.mds.yandex.net/get-pdb/906476/837579bc-16a7-423a-9b28-10507bcf8009/s1200"/>
          <p:cNvPicPr>
            <a:picLocks noChangeAspect="1" noChangeArrowheads="1"/>
          </p:cNvPicPr>
          <p:nvPr/>
        </p:nvPicPr>
        <p:blipFill>
          <a:blip r:embed="rId3"/>
          <a:srcRect/>
          <a:stretch>
            <a:fillRect/>
          </a:stretch>
        </p:blipFill>
        <p:spPr bwMode="auto">
          <a:xfrm>
            <a:off x="5786597" y="2451919"/>
            <a:ext cx="6259223" cy="4172815"/>
          </a:xfrm>
          <a:prstGeom prst="rect">
            <a:avLst/>
          </a:prstGeom>
          <a:noFill/>
          <a:ln w="38100" cmpd="sng">
            <a:solidFill>
              <a:srgbClr val="0070C0"/>
            </a:solidFill>
          </a:ln>
        </p:spPr>
      </p:pic>
    </p:spTree>
    <p:extLst>
      <p:ext uri="{BB962C8B-B14F-4D97-AF65-F5344CB8AC3E}">
        <p14:creationId xmlns:p14="http://schemas.microsoft.com/office/powerpoint/2010/main" xmlns="" val="27637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9959"/>
            <a:ext cx="12073812" cy="1183875"/>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t>
            </a:r>
            <a:br>
              <a:rPr lang="ru-RU" sz="1800" dirty="0" smtClean="0"/>
            </a:br>
            <a:r>
              <a:rPr lang="ru-RU" sz="1800" dirty="0" smtClean="0"/>
              <a:t>    </a:t>
            </a:r>
            <a:r>
              <a:rPr lang="ru-RU" sz="2700" b="1" i="1" dirty="0" smtClean="0">
                <a:solidFill>
                  <a:srgbClr val="002060"/>
                </a:solidFill>
                <a:latin typeface="Bookman Old Style" pitchFamily="18" charset="0"/>
              </a:rPr>
              <a:t>Парк Памяти  насыщен монументами и образцами техники. На его территории  установлены орудия Великой Отечественной войны (образца 1943 года). Доступ к экспонатам свободный.</a:t>
            </a:r>
            <a:r>
              <a:rPr lang="ru-RU" sz="2700" dirty="0" smtClean="0"/>
              <a:t/>
            </a:r>
            <a:br>
              <a:rPr lang="ru-RU" sz="2700" dirty="0" smtClean="0"/>
            </a:br>
            <a:r>
              <a:rPr lang="ru-RU" sz="5400" dirty="0" smtClean="0"/>
              <a:t/>
            </a:r>
            <a:br>
              <a:rPr lang="ru-RU" sz="5400" dirty="0" smtClean="0"/>
            </a:br>
            <a:endParaRPr lang="ru-RU" sz="5400" i="1" dirty="0">
              <a:solidFill>
                <a:srgbClr val="002060"/>
              </a:solidFill>
              <a:latin typeface="Times New Roman" panose="02020603050405020304" pitchFamily="18" charset="0"/>
              <a:cs typeface="Times New Roman" panose="02020603050405020304" pitchFamily="18" charset="0"/>
            </a:endParaRPr>
          </a:p>
        </p:txBody>
      </p:sp>
      <p:pic>
        <p:nvPicPr>
          <p:cNvPr id="12289" name="Picture 1" descr="C:\Users\Лариса\Desktop\памятники\пакрк6.jpg"/>
          <p:cNvPicPr>
            <a:picLocks noGrp="1" noChangeAspect="1" noChangeArrowheads="1"/>
          </p:cNvPicPr>
          <p:nvPr>
            <p:ph idx="1"/>
          </p:nvPr>
        </p:nvPicPr>
        <p:blipFill>
          <a:blip r:embed="rId2"/>
          <a:srcRect/>
          <a:stretch>
            <a:fillRect/>
          </a:stretch>
        </p:blipFill>
        <p:spPr bwMode="auto">
          <a:xfrm>
            <a:off x="177679" y="1312441"/>
            <a:ext cx="3475222" cy="2606417"/>
          </a:xfrm>
          <a:prstGeom prst="rect">
            <a:avLst/>
          </a:prstGeom>
          <a:noFill/>
          <a:ln w="38100" cmpd="sng">
            <a:solidFill>
              <a:srgbClr val="0070C0"/>
            </a:solidFill>
          </a:ln>
        </p:spPr>
      </p:pic>
      <p:pic>
        <p:nvPicPr>
          <p:cNvPr id="12292" name="Picture 4" descr="C:\Users\Лариса\Desktop\памятники\парк5.jpg"/>
          <p:cNvPicPr>
            <a:picLocks noChangeAspect="1" noChangeArrowheads="1"/>
          </p:cNvPicPr>
          <p:nvPr/>
        </p:nvPicPr>
        <p:blipFill>
          <a:blip r:embed="rId3"/>
          <a:srcRect/>
          <a:stretch>
            <a:fillRect/>
          </a:stretch>
        </p:blipFill>
        <p:spPr bwMode="auto">
          <a:xfrm>
            <a:off x="1866124" y="3655267"/>
            <a:ext cx="3722915" cy="2792186"/>
          </a:xfrm>
          <a:prstGeom prst="rect">
            <a:avLst/>
          </a:prstGeom>
          <a:noFill/>
          <a:ln w="38100" cmpd="sng">
            <a:solidFill>
              <a:srgbClr val="0070C0"/>
            </a:solidFill>
          </a:ln>
        </p:spPr>
      </p:pic>
      <p:pic>
        <p:nvPicPr>
          <p:cNvPr id="12293" name="Picture 5" descr="C:\Users\Лариса\Desktop\памятники\711 2.jpg"/>
          <p:cNvPicPr>
            <a:picLocks noChangeAspect="1" noChangeArrowheads="1"/>
          </p:cNvPicPr>
          <p:nvPr/>
        </p:nvPicPr>
        <p:blipFill>
          <a:blip r:embed="rId4"/>
          <a:srcRect/>
          <a:stretch>
            <a:fillRect/>
          </a:stretch>
        </p:blipFill>
        <p:spPr bwMode="auto">
          <a:xfrm>
            <a:off x="5933491" y="1951653"/>
            <a:ext cx="6071897" cy="4047931"/>
          </a:xfrm>
          <a:prstGeom prst="rect">
            <a:avLst/>
          </a:prstGeom>
          <a:noFill/>
          <a:ln w="38100" cmpd="sng">
            <a:solidFill>
              <a:srgbClr val="0070C0"/>
            </a:solidFill>
          </a:ln>
        </p:spPr>
      </p:pic>
    </p:spTree>
    <p:extLst>
      <p:ext uri="{BB962C8B-B14F-4D97-AF65-F5344CB8AC3E}">
        <p14:creationId xmlns:p14="http://schemas.microsoft.com/office/powerpoint/2010/main" xmlns="" val="81828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5.5"/>
</p:tagLst>
</file>

<file path=ppt/tags/tag2.xml><?xml version="1.0" encoding="utf-8"?>
<p:tagLst xmlns:a="http://schemas.openxmlformats.org/drawingml/2006/main" xmlns:r="http://schemas.openxmlformats.org/officeDocument/2006/relationships" xmlns:p="http://schemas.openxmlformats.org/presentationml/2006/main">
  <p:tag name="TIMING" val="|1.8|2.9|3.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289</Words>
  <Application>Microsoft Office PowerPoint</Application>
  <PresentationFormat>Произвольный</PresentationFormat>
  <Paragraphs>49</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МЫ ПОМНИМ!  МЫ ГОРДИМСЯ! МЫ НЕ ЗАБУДЕМ!</vt:lpstr>
      <vt:lpstr>Слайд 2</vt:lpstr>
      <vt:lpstr>    Строгий Монумент Вечной славы на улице Московской. Здесь горит Вечный Огонь.  Памятник павшим это трёхфигурная композиция, запечатлевшая один из бесчисленных героических эпизодов Великой Отечественной войны. Перед памятником горит вечный огонь.  Среди жителей города монумент известен как «Три солдата».   </vt:lpstr>
      <vt:lpstr>  Рядом с монументом располагается Аллея Героев города Новомосковска со стендами, посвящёнными всем новомосковцам – Героям Советского Союза, Российской Федерации, а также полным кавалерам ордена Славы.</vt:lpstr>
      <vt:lpstr>Слайд 5</vt:lpstr>
      <vt:lpstr>      На улице Комсомольской находится ещё один военно-исторический памятник –  Боевая реактивная установка БМ-13 на пьедестале у входа в городской музей.       «Катюша» участвовала в боях за освобождение нашего города в декабре 1941 года, во время которых она оказалась на дне Шатовского водохранилища.       «Освобождение» боевой реактивной установки из водного плена состоялось 25 декабря 1988 года. После подъёма «Катюша» была отреставрирована и 9 мая 1989 года установлена около музея.   </vt:lpstr>
      <vt:lpstr>          Мемориальный комплекс в Парке Памяти в Урванском лесу города Новомосковска , посвящённый советским воинам, погибшим в Великую Отечественную войну в боях за город.  В ноябре - декабре 1941 года части РККА защищали, а затем после 17-дневной оккупации освобождали город от немецко-фашистских войск. Мемориал открыт в 1981 году на месте братской могилы. </vt:lpstr>
      <vt:lpstr>      Перед монументом символическая гробница с "лежащим" на ней металлическим знаменем. По периметру золотой краской нанесены имена воинов, павших в боях. </vt:lpstr>
      <vt:lpstr>          Парк Памяти  насыщен монументами и образцами техники. На его территории  установлены орудия Великой Отечественной войны (образца 1943 года). Доступ к экспонатам свободный.  </vt:lpstr>
      <vt:lpstr>Слайд 10</vt:lpstr>
      <vt:lpstr>                                     Куда б ни шёл, ни ехал ты...                                               Михаил Исаковский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Мемориалы и памятника Великой Отечественной Войны Санкт-Петербурга (Ленинграда)</dc:title>
  <dc:creator>Любовь</dc:creator>
  <cp:lastModifiedBy>Лариса</cp:lastModifiedBy>
  <cp:revision>49</cp:revision>
  <dcterms:created xsi:type="dcterms:W3CDTF">2015-04-26T16:14:49Z</dcterms:created>
  <dcterms:modified xsi:type="dcterms:W3CDTF">2020-04-16T07:14:37Z</dcterms:modified>
</cp:coreProperties>
</file>